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7" r:id="rId2"/>
    <p:sldId id="363" r:id="rId3"/>
    <p:sldId id="376" r:id="rId4"/>
    <p:sldId id="383" r:id="rId5"/>
    <p:sldId id="377" r:id="rId6"/>
    <p:sldId id="384" r:id="rId7"/>
    <p:sldId id="385" r:id="rId8"/>
    <p:sldId id="386" r:id="rId9"/>
    <p:sldId id="388" r:id="rId10"/>
    <p:sldId id="391" r:id="rId11"/>
    <p:sldId id="392" r:id="rId12"/>
    <p:sldId id="393" r:id="rId13"/>
    <p:sldId id="390" r:id="rId14"/>
    <p:sldId id="394" r:id="rId15"/>
    <p:sldId id="398" r:id="rId16"/>
    <p:sldId id="399" r:id="rId17"/>
    <p:sldId id="395" r:id="rId18"/>
    <p:sldId id="413" r:id="rId19"/>
    <p:sldId id="414" r:id="rId20"/>
    <p:sldId id="397" r:id="rId21"/>
    <p:sldId id="410" r:id="rId22"/>
    <p:sldId id="411" r:id="rId23"/>
    <p:sldId id="412" r:id="rId24"/>
    <p:sldId id="400" r:id="rId25"/>
    <p:sldId id="415" r:id="rId26"/>
    <p:sldId id="416" r:id="rId27"/>
    <p:sldId id="407" r:id="rId28"/>
    <p:sldId id="40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00CC99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65"/>
    <p:restoredTop sz="94499"/>
  </p:normalViewPr>
  <p:slideViewPr>
    <p:cSldViewPr snapToGrid="0">
      <p:cViewPr varScale="1">
        <p:scale>
          <a:sx n="142" d="100"/>
          <a:sy n="142" d="100"/>
        </p:scale>
        <p:origin x="178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g>
</file>

<file path=ppt/media/image10.png>
</file>

<file path=ppt/media/image11.svg>
</file>

<file path=ppt/media/image12.pn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B6BB1-2CDD-BF0D-BD39-716A75207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6C06EF-5E52-5CF7-C7E3-47B04FA329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994559-CA7E-B992-D5F8-CE02D4E39C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159CF-7275-EA4C-FA22-1041D29A51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50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E17DD-CAFC-B8E6-4A77-C11D74283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7EA164-C6A4-D1FE-C21C-5B3AD02CFA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A82A88-7BAB-711E-1BD5-1DCFB231E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0E75DB-0C4F-D869-5D54-9504C340C1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36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E9782-E6EE-48F2-4E15-3D02F9BB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32CF1-F06E-820A-B6D1-F72D980C3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A4A339-89E0-0A89-DF7D-88FF62C860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CB013-6A18-7227-CE37-860D4C5E87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62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2EC47-C046-B387-8BDD-57BD96D75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9E93BB-ACAA-CE33-8F46-1ACC28C0B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076CCC-95A9-B912-7F3F-D6686C3D22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234058-52DA-3D2C-4AB4-94E1753240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240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60DC3-6B8C-D1D9-3959-41DED93D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AD01EF-8F28-2577-BE0B-C88A45B1F6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537BC3-64C9-F0A3-8B8B-28080EA65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83291-2874-2824-8E4F-910E5C8162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668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02404-5742-7276-8328-6446917C5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E63D6E-CF18-F0EA-0CFD-91EF3ABDA12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A1ED00-73FE-FEAA-C01F-3EEAEB4658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8E616-81BA-D137-C2E8-86E9A451A5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89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05D69-F5A3-3113-A5DD-1F1106D01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1FB680-19D3-0F32-7859-373060A585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33BCCE-441C-7FC1-8351-0567DBBBE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DF2E4-1810-74A9-146C-96F5696863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47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DABB8-A162-3841-2DD8-F47F229E5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0FD0F9-9EE4-3E8F-B8D1-E11748D575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02C305-3FF0-0CCF-DA70-09EC401BB8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041DAD-FC1E-A864-1060-997F811710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98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D5AEE-E1DB-2564-DFB3-495481B48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34CC49-71A2-DDFD-5B36-953D6276AE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083D1B-C2EB-68F3-0C73-F29B591765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89192C-CB16-B8D2-B387-3F9DAF6319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10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Multiple 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01A7A-47A8-3158-FB84-0D3EE653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6A710-D4ED-46B0-5451-B882B44061C9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909F18-4599-B3F8-2BC3-303EB746DADE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8625D-1800-23D5-1AD0-4C715FDD4D96}"/>
              </a:ext>
            </a:extLst>
          </p:cNvPr>
          <p:cNvSpPr txBox="1"/>
          <p:nvPr/>
        </p:nvSpPr>
        <p:spPr>
          <a:xfrm>
            <a:off x="3121675" y="1585742"/>
            <a:ext cx="7336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799DE-7814-C3F8-7761-C63F892B8E6A}"/>
              </a:ext>
            </a:extLst>
          </p:cNvPr>
          <p:cNvSpPr txBox="1"/>
          <p:nvPr/>
        </p:nvSpPr>
        <p:spPr>
          <a:xfrm>
            <a:off x="3855309" y="15920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43541-117B-FDAE-15AB-CA73FD9E902D}"/>
              </a:ext>
            </a:extLst>
          </p:cNvPr>
          <p:cNvSpPr txBox="1"/>
          <p:nvPr/>
        </p:nvSpPr>
        <p:spPr>
          <a:xfrm>
            <a:off x="1586752" y="2126204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1046F2-88B4-4697-EC49-80B339B2965F}"/>
              </a:ext>
            </a:extLst>
          </p:cNvPr>
          <p:cNvSpPr txBox="1"/>
          <p:nvPr/>
        </p:nvSpPr>
        <p:spPr>
          <a:xfrm>
            <a:off x="851637" y="253546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97C5-725B-CC38-9FC1-00839CC77A16}"/>
              </a:ext>
            </a:extLst>
          </p:cNvPr>
          <p:cNvSpPr txBox="1"/>
          <p:nvPr/>
        </p:nvSpPr>
        <p:spPr>
          <a:xfrm>
            <a:off x="851637" y="3222247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572C75-6C24-FDF4-C72A-B550FF0DCF2C}"/>
              </a:ext>
            </a:extLst>
          </p:cNvPr>
          <p:cNvSpPr txBox="1"/>
          <p:nvPr/>
        </p:nvSpPr>
        <p:spPr>
          <a:xfrm>
            <a:off x="3177896" y="3222247"/>
            <a:ext cx="4680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9E4332-D3F1-B0BF-F23B-3EBF20470E3A}"/>
              </a:ext>
            </a:extLst>
          </p:cNvPr>
          <p:cNvSpPr txBox="1"/>
          <p:nvPr/>
        </p:nvSpPr>
        <p:spPr>
          <a:xfrm>
            <a:off x="7313120" y="322207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DB338B-493E-A157-3A2B-6CD0D6916F37}"/>
              </a:ext>
            </a:extLst>
          </p:cNvPr>
          <p:cNvSpPr txBox="1"/>
          <p:nvPr/>
        </p:nvSpPr>
        <p:spPr>
          <a:xfrm>
            <a:off x="849601" y="41719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023BAB-B2F8-E0A8-C9C0-8D865B9D40FE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E1DA80-9C3B-DA5F-807B-4562A74759ED}"/>
              </a:ext>
            </a:extLst>
          </p:cNvPr>
          <p:cNvSpPr txBox="1"/>
          <p:nvPr/>
        </p:nvSpPr>
        <p:spPr>
          <a:xfrm>
            <a:off x="3179932" y="4795376"/>
            <a:ext cx="31839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Husky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969BE-7B90-F632-C3C4-160E1BBB5337}"/>
              </a:ext>
            </a:extLst>
          </p:cNvPr>
          <p:cNvSpPr txBox="1"/>
          <p:nvPr/>
        </p:nvSpPr>
        <p:spPr>
          <a:xfrm>
            <a:off x="6363929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E5A866-279A-C9F7-6BB5-FC22F6305872}"/>
              </a:ext>
            </a:extLst>
          </p:cNvPr>
          <p:cNvSpPr txBox="1"/>
          <p:nvPr/>
        </p:nvSpPr>
        <p:spPr>
          <a:xfrm>
            <a:off x="851637" y="581303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67D104-0A84-5D4E-95F7-3E7B63F52B15}"/>
              </a:ext>
            </a:extLst>
          </p:cNvPr>
          <p:cNvSpPr txBox="1"/>
          <p:nvPr/>
        </p:nvSpPr>
        <p:spPr>
          <a:xfrm>
            <a:off x="1584717" y="3768662"/>
            <a:ext cx="811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{“Pomeranian is barking“;}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D9B7C28-02D0-E272-A134-DDBF4F55AFBC}"/>
              </a:ext>
            </a:extLst>
          </p:cNvPr>
          <p:cNvSpPr txBox="1"/>
          <p:nvPr/>
        </p:nvSpPr>
        <p:spPr>
          <a:xfrm>
            <a:off x="1586752" y="5335979"/>
            <a:ext cx="72401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{“Husky is barking“;}</a:t>
            </a:r>
          </a:p>
        </p:txBody>
      </p:sp>
    </p:spTree>
    <p:extLst>
      <p:ext uri="{BB962C8B-B14F-4D97-AF65-F5344CB8AC3E}">
        <p14:creationId xmlns:p14="http://schemas.microsoft.com/office/powerpoint/2010/main" val="155162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6" grpId="0"/>
      <p:bldP spid="28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A8C8-3C75-95D5-B206-EE9E1F65E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F2E5-216A-F57B-7927-7CEA36CDF0C3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97529C-2FE5-8011-93B7-68237C64970B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636C5B-6133-2DA0-610E-6733A9633086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BE899-6192-C0B7-C386-DDE30E062E2B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02F20-F3A7-6EA8-8A7E-49B41FEB0FB2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6ED2E-AE7F-D703-25A0-F8C344911BB1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C3EBE6-A9B1-CB8A-D4A3-24F3C752E75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6D0E4E-9EB5-1738-CCFE-7C8297BE96BA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301D1C-F76C-3DA2-1556-2E6914D3C483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30FAB3-3BF9-BB1D-964A-C8A4BFBCE322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CB87D8-1344-2BDC-348B-D4FE71A04FC8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90D4D1-E3BE-C8FA-E1CC-B3B404948F29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15A633-8F19-0118-6221-F4913F73AEBC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FBBEA0-CC4D-8CE1-9EBB-780F45036EE5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8C811-7E37-6B56-6DDB-B0044E620E25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EEEA9EF-7D1C-38F8-5513-304F4CC73BFD}"/>
              </a:ext>
            </a:extLst>
          </p:cNvPr>
          <p:cNvSpPr txBox="1"/>
          <p:nvPr/>
        </p:nvSpPr>
        <p:spPr>
          <a:xfrm>
            <a:off x="6028605" y="4850587"/>
            <a:ext cx="5626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Which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bark() </a:t>
            </a:r>
            <a:r>
              <a:rPr lang="en-US" sz="2500" dirty="0">
                <a:solidFill>
                  <a:schemeClr val="bg1"/>
                </a:solidFill>
              </a:rPr>
              <a:t>method are you referring to ???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C49F28A8-ED43-D9B9-5C61-3514C4849CE1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338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24" grpId="0"/>
      <p:bldP spid="25" grpId="0"/>
      <p:bldP spid="27" grpId="0"/>
      <p:bldP spid="29" grpId="0"/>
      <p:bldP spid="30" grpId="0"/>
      <p:bldP spid="3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D0ED9-2DE4-DF24-B15C-175A9E670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B06C0-7D23-2064-CA70-68D97A7D40D8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9EF29E-C68B-CAFE-8106-674EAFABEE3C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050DC-5CCF-D4B3-E2CC-F2423B26DEF7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49A44-7FD5-8909-A922-4D279B6D46BE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B3251-AD1C-EBB7-756F-D03FD6C10B14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3979D-CBAE-9227-29FB-B329879C2C19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8003E-772F-E03F-E143-92437D93243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5D78A-75A3-4F44-F2A4-8A8D7A0DECB0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5EBA2-5326-10CD-B93E-D15F380C4B7C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7D9AB-DA33-30DC-8E79-0A948AE1626F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F360A9-F38C-9616-4C5F-45116BF88C7B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21BCA8-5401-F74D-70E7-51D6363D36FF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454D00-19B5-CF1D-3BC0-2936C46FA96F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B7665F-3A3F-DECC-9750-7368F11FAAE4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B0AA16-3A81-57C5-B0F8-EE59BC8CE804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DABB8D06-1957-19B2-81AA-4F290F1648D9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07221E-374B-447D-426F-B90FB42D8DEA}"/>
              </a:ext>
            </a:extLst>
          </p:cNvPr>
          <p:cNvSpPr txBox="1"/>
          <p:nvPr/>
        </p:nvSpPr>
        <p:spPr>
          <a:xfrm>
            <a:off x="5983061" y="4807371"/>
            <a:ext cx="55968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Java does not support multiple inheritance in classes to avoid all the </a:t>
            </a:r>
            <a:r>
              <a:rPr lang="en-US" sz="2300" b="1" dirty="0">
                <a:solidFill>
                  <a:schemeClr val="bg1"/>
                </a:solidFill>
              </a:rPr>
              <a:t>complexity</a:t>
            </a:r>
          </a:p>
          <a:p>
            <a:r>
              <a:rPr lang="en-US" sz="2300" dirty="0">
                <a:solidFill>
                  <a:schemeClr val="bg1"/>
                </a:solidFill>
              </a:rPr>
              <a:t>and to </a:t>
            </a:r>
            <a:r>
              <a:rPr lang="en-US" sz="2300" b="1" dirty="0">
                <a:solidFill>
                  <a:schemeClr val="bg1"/>
                </a:solidFill>
              </a:rPr>
              <a:t>keep things simple and straightforward</a:t>
            </a:r>
            <a:r>
              <a:rPr lang="en-US" sz="2300" dirty="0">
                <a:solidFill>
                  <a:schemeClr val="bg1"/>
                </a:solidFill>
              </a:rPr>
              <a:t>.</a:t>
            </a:r>
            <a:endParaRPr lang="en-PH" sz="2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6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656F0-0D6A-A753-F326-962BEC52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00B087B-7ED2-B23B-68AD-755C51E10003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8F2DC7D-2A9B-5913-5367-77EC4F487C10}"/>
              </a:ext>
            </a:extLst>
          </p:cNvPr>
          <p:cNvGraphicFramePr>
            <a:graphicFrameLocks noGrp="1"/>
          </p:cNvGraphicFramePr>
          <p:nvPr/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7E452FA0-D22D-8190-232F-ACB649455BC2}"/>
              </a:ext>
            </a:extLst>
          </p:cNvPr>
          <p:cNvGraphicFramePr>
            <a:graphicFrameLocks noGrp="1"/>
          </p:cNvGraphicFramePr>
          <p:nvPr/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8BA836F5-0631-927F-5AF6-2975FE5F100E}"/>
              </a:ext>
            </a:extLst>
          </p:cNvPr>
          <p:cNvGraphicFramePr>
            <a:graphicFrameLocks noGrp="1"/>
          </p:cNvGraphicFramePr>
          <p:nvPr/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1D5B286-AC9A-9806-C3C4-D08724BDD9D0}"/>
              </a:ext>
            </a:extLst>
          </p:cNvPr>
          <p:cNvGraphicFramePr>
            <a:graphicFrameLocks noGrp="1"/>
          </p:cNvGraphicFramePr>
          <p:nvPr/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4129FB-0384-9D05-422D-3369D190935C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AB5579-5877-7076-693D-766C22DD8574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D98EA5-D355-5BBC-0BA9-7CD964B26428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6EDF6D-4F2C-6B96-C175-76922DC4C693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54582AD1-7CEB-E0EC-4463-C1BAA712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9B2F14DC-18AC-F8DA-693B-E6377F0FA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1F142D4E-3C91-8419-1A6E-F0EC36025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9EC52A98-4753-4499-DA11-2CAC9C0B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phic 4" descr="Close with solid fill">
            <a:extLst>
              <a:ext uri="{FF2B5EF4-FFF2-40B4-BE49-F238E27FC236}">
                <a16:creationId xmlns:a16="http://schemas.microsoft.com/office/drawing/2014/main" id="{5AB206A6-5F87-F96F-5D9A-5F027B5E7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071" y="766561"/>
            <a:ext cx="5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3A1CC-496B-5483-699B-D14B4B80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69D23-0168-A181-2D17-2815F427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1D665-6426-FD7C-5809-057E8C6BF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500" b="1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3706584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2D66-06A6-FAC9-DFF7-6D3DB9D6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0ECF9-319D-2FC1-1C17-CE1FA78E2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Multiple Inheritance is supported in java through </a:t>
            </a:r>
            <a:r>
              <a:rPr lang="en-US" sz="3000" dirty="0">
                <a:solidFill>
                  <a:srgbClr val="0070C0"/>
                </a:solidFill>
              </a:rPr>
              <a:t>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There will be no ambiguity because interfaces only declare methods and the actual implementation will be done by concrete classes implementing the interfaces.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91915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0465B-001A-E05C-C339-52A2CE72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0081-E0DA-183F-632D-282A6929E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4AEC-4997-EFF3-8951-2E8A10D3C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interface </a:t>
            </a:r>
            <a:r>
              <a:rPr lang="en-US" sz="3000" b="1" dirty="0">
                <a:solidFill>
                  <a:srgbClr val="0070C0"/>
                </a:solidFill>
              </a:rPr>
              <a:t>can extend multiple 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class can </a:t>
            </a:r>
            <a:r>
              <a:rPr lang="en-US" sz="3000" b="1" dirty="0">
                <a:solidFill>
                  <a:srgbClr val="0070C0"/>
                </a:solidFill>
              </a:rPr>
              <a:t>implement multiple interfaces</a:t>
            </a:r>
            <a:r>
              <a:rPr lang="en-US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910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C9E725-53D2-1776-2611-4CB82296BFDC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6" name="Picture 5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B977AF53-C13B-7217-9EA8-BB08BD33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028" y="4083479"/>
            <a:ext cx="532414" cy="7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3F781E92-95C9-20C5-EC92-E6628D66F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12" y="2729260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dog standing on a rock&#10;&#10;Description automatically generated">
            <a:extLst>
              <a:ext uri="{FF2B5EF4-FFF2-40B4-BE49-F238E27FC236}">
                <a16:creationId xmlns:a16="http://schemas.microsoft.com/office/drawing/2014/main" id="{0367282E-FF79-2E2E-8E93-28C54B840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1317" y="2621716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1249CA-8698-7201-0B0E-BE54C23BBEDF}"/>
              </a:ext>
            </a:extLst>
          </p:cNvPr>
          <p:cNvSpPr txBox="1"/>
          <p:nvPr/>
        </p:nvSpPr>
        <p:spPr>
          <a:xfrm>
            <a:off x="9113643" y="5544733"/>
            <a:ext cx="1755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Concrete class</a:t>
            </a:r>
            <a:endParaRPr lang="en-PH" b="1" dirty="0"/>
          </a:p>
        </p:txBody>
      </p:sp>
      <p:cxnSp>
        <p:nvCxnSpPr>
          <p:cNvPr id="10" name="Connector: Elbow 5">
            <a:extLst>
              <a:ext uri="{FF2B5EF4-FFF2-40B4-BE49-F238E27FC236}">
                <a16:creationId xmlns:a16="http://schemas.microsoft.com/office/drawing/2014/main" id="{7370F942-2CAF-69EE-3AE1-F29454A05C9E}"/>
              </a:ext>
            </a:extLst>
          </p:cNvPr>
          <p:cNvCxnSpPr>
            <a:cxnSpLocks/>
            <a:stCxn id="25" idx="1"/>
            <a:endCxn id="23" idx="2"/>
          </p:cNvCxnSpPr>
          <p:nvPr/>
        </p:nvCxnSpPr>
        <p:spPr>
          <a:xfrm rot="10800000">
            <a:off x="2621019" y="4632120"/>
            <a:ext cx="2460374" cy="780547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3">
            <a:extLst>
              <a:ext uri="{FF2B5EF4-FFF2-40B4-BE49-F238E27FC236}">
                <a16:creationId xmlns:a16="http://schemas.microsoft.com/office/drawing/2014/main" id="{E1FC95C3-847B-4C46-E6F9-7877CB2B0E54}"/>
              </a:ext>
            </a:extLst>
          </p:cNvPr>
          <p:cNvCxnSpPr>
            <a:cxnSpLocks/>
            <a:stCxn id="25" idx="3"/>
            <a:endCxn id="24" idx="2"/>
          </p:cNvCxnSpPr>
          <p:nvPr/>
        </p:nvCxnSpPr>
        <p:spPr>
          <a:xfrm flipV="1">
            <a:off x="7302551" y="4632119"/>
            <a:ext cx="2396571" cy="780547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Arrow: Left 30">
            <a:extLst>
              <a:ext uri="{FF2B5EF4-FFF2-40B4-BE49-F238E27FC236}">
                <a16:creationId xmlns:a16="http://schemas.microsoft.com/office/drawing/2014/main" id="{3A8FC2D8-C212-980A-9383-8AE422B942F3}"/>
              </a:ext>
            </a:extLst>
          </p:cNvPr>
          <p:cNvSpPr/>
          <p:nvPr/>
        </p:nvSpPr>
        <p:spPr>
          <a:xfrm>
            <a:off x="7869250" y="5487083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F0E3E23-535B-6F94-D1D4-E3ED7FF96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715570"/>
              </p:ext>
            </p:extLst>
          </p:nvPr>
        </p:nvGraphicFramePr>
        <p:xfrm>
          <a:off x="5081393" y="1598828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pic>
        <p:nvPicPr>
          <p:cNvPr id="16" name="Picture 15" descr="A cartoon dog sitting&#10;&#10;Description automatically generated">
            <a:extLst>
              <a:ext uri="{FF2B5EF4-FFF2-40B4-BE49-F238E27FC236}">
                <a16:creationId xmlns:a16="http://schemas.microsoft.com/office/drawing/2014/main" id="{F0F6ED21-2C20-7ABC-7CCA-49186F99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282" y="781585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693C21D-FA33-CD72-C6D1-A6BE1DCF0C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383772"/>
              </p:ext>
            </p:extLst>
          </p:nvPr>
        </p:nvGraphicFramePr>
        <p:xfrm>
          <a:off x="1028701" y="3534839"/>
          <a:ext cx="3184636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463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1F925524-C7B5-A106-8CC3-89DBE8173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355876"/>
              </p:ext>
            </p:extLst>
          </p:nvPr>
        </p:nvGraphicFramePr>
        <p:xfrm>
          <a:off x="8041723" y="3534839"/>
          <a:ext cx="33147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1479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E45576F-EC20-3CC8-C029-85B96E9A3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191610"/>
              </p:ext>
            </p:extLst>
          </p:nvPr>
        </p:nvGraphicFramePr>
        <p:xfrm>
          <a:off x="5081393" y="4864026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5" name="Connector: Elbow 5">
            <a:extLst>
              <a:ext uri="{FF2B5EF4-FFF2-40B4-BE49-F238E27FC236}">
                <a16:creationId xmlns:a16="http://schemas.microsoft.com/office/drawing/2014/main" id="{50EC8DA3-1199-7EF5-7F81-3FBA2814B4CD}"/>
              </a:ext>
            </a:extLst>
          </p:cNvPr>
          <p:cNvCxnSpPr>
            <a:cxnSpLocks/>
            <a:stCxn id="15" idx="2"/>
            <a:endCxn id="24" idx="0"/>
          </p:cNvCxnSpPr>
          <p:nvPr/>
        </p:nvCxnSpPr>
        <p:spPr>
          <a:xfrm rot="16200000" flipH="1">
            <a:off x="7526182" y="1361898"/>
            <a:ext cx="838731" cy="35071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5">
            <a:extLst>
              <a:ext uri="{FF2B5EF4-FFF2-40B4-BE49-F238E27FC236}">
                <a16:creationId xmlns:a16="http://schemas.microsoft.com/office/drawing/2014/main" id="{8F977E95-10A4-1693-75B7-BE29D366D4A9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 rot="5400000">
            <a:off x="3987131" y="1329997"/>
            <a:ext cx="838731" cy="35709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601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C1069-9F80-A2B0-D6AE-1B0BAD79D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A85268C-FD9B-8B93-FF15-E4B34DA08A59}"/>
              </a:ext>
            </a:extLst>
          </p:cNvPr>
          <p:cNvSpPr txBox="1">
            <a:spLocks/>
          </p:cNvSpPr>
          <p:nvPr/>
        </p:nvSpPr>
        <p:spPr>
          <a:xfrm>
            <a:off x="470399" y="1113069"/>
            <a:ext cx="7071314" cy="124016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471200CE-D260-4BB8-9613-886D30515B41}"/>
              </a:ext>
            </a:extLst>
          </p:cNvPr>
          <p:cNvGraphicFramePr>
            <a:graphicFrameLocks noGrp="1"/>
          </p:cNvGraphicFramePr>
          <p:nvPr/>
        </p:nvGraphicFramePr>
        <p:xfrm>
          <a:off x="8743239" y="1113069"/>
          <a:ext cx="2221158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1EF4E208-DBFB-8437-AF2C-7615D562CAAA}"/>
              </a:ext>
            </a:extLst>
          </p:cNvPr>
          <p:cNvGraphicFramePr>
            <a:graphicFrameLocks noGrp="1"/>
          </p:cNvGraphicFramePr>
          <p:nvPr/>
        </p:nvGraphicFramePr>
        <p:xfrm>
          <a:off x="7711694" y="2793098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6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29583B22-1CDB-2BBD-0F31-AD34699399D4}"/>
              </a:ext>
            </a:extLst>
          </p:cNvPr>
          <p:cNvGraphicFramePr>
            <a:graphicFrameLocks noGrp="1"/>
          </p:cNvGraphicFramePr>
          <p:nvPr/>
        </p:nvGraphicFramePr>
        <p:xfrm>
          <a:off x="10130532" y="2802206"/>
          <a:ext cx="2048035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357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D1E41BEE-AED4-A336-561C-9B3270B8AA42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025375" y="1673031"/>
            <a:ext cx="957617" cy="13007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9D2AFF91-12D5-6094-40FD-1219A98BEB27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8863792" y="1803071"/>
            <a:ext cx="948509" cy="1031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5A35A4A-53C8-DD32-08B7-34ACA66ABC18}"/>
              </a:ext>
            </a:extLst>
          </p:cNvPr>
          <p:cNvSpPr txBox="1"/>
          <p:nvPr/>
        </p:nvSpPr>
        <p:spPr>
          <a:xfrm>
            <a:off x="676201" y="1391420"/>
            <a:ext cx="6686063" cy="8249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42813D-77A4-D12D-7217-E4B7EF0C79DD}"/>
              </a:ext>
            </a:extLst>
          </p:cNvPr>
          <p:cNvSpPr txBox="1">
            <a:spLocks/>
          </p:cNvSpPr>
          <p:nvPr/>
        </p:nvSpPr>
        <p:spPr>
          <a:xfrm>
            <a:off x="468041" y="2802206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8E0386-472F-8EBD-3C7F-EA835EF610D9}"/>
              </a:ext>
            </a:extLst>
          </p:cNvPr>
          <p:cNvSpPr txBox="1"/>
          <p:nvPr/>
        </p:nvSpPr>
        <p:spPr>
          <a:xfrm>
            <a:off x="625288" y="3107919"/>
            <a:ext cx="6118412" cy="118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"15 inches"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49707E7-5EB0-5460-CAF8-7D58043E1401}"/>
              </a:ext>
            </a:extLst>
          </p:cNvPr>
          <p:cNvSpPr txBox="1">
            <a:spLocks/>
          </p:cNvSpPr>
          <p:nvPr/>
        </p:nvSpPr>
        <p:spPr>
          <a:xfrm>
            <a:off x="468041" y="4832713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9AADC7-8C77-CB59-F859-3F720604E96E}"/>
              </a:ext>
            </a:extLst>
          </p:cNvPr>
          <p:cNvSpPr txBox="1"/>
          <p:nvPr/>
        </p:nvSpPr>
        <p:spPr>
          <a:xfrm>
            <a:off x="625288" y="5138426"/>
            <a:ext cx="6118412" cy="1363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eyeColor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BCDB8BE-B99B-53F1-4309-2FED7E810D36}"/>
              </a:ext>
            </a:extLst>
          </p:cNvPr>
          <p:cNvGrpSpPr/>
          <p:nvPr/>
        </p:nvGrpSpPr>
        <p:grpSpPr>
          <a:xfrm>
            <a:off x="6056903" y="2877638"/>
            <a:ext cx="1482452" cy="276999"/>
            <a:chOff x="10085010" y="1679539"/>
            <a:chExt cx="1482452" cy="276999"/>
          </a:xfrm>
        </p:grpSpPr>
        <p:pic>
          <p:nvPicPr>
            <p:cNvPr id="31" name="Picture 3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F17EFD21-D28F-06A9-45C0-0CBAD36F2F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474FF61-29DC-1000-D555-E3B19D90AD3E}"/>
                </a:ext>
              </a:extLst>
            </p:cNvPr>
            <p:cNvSpPr txBox="1"/>
            <p:nvPr/>
          </p:nvSpPr>
          <p:spPr>
            <a:xfrm>
              <a:off x="10273262" y="1679539"/>
              <a:ext cx="12942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Pomeranian.java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B09F11C-D2A3-FE57-8AEF-7EB5EF4F0ACA}"/>
              </a:ext>
            </a:extLst>
          </p:cNvPr>
          <p:cNvGrpSpPr/>
          <p:nvPr/>
        </p:nvGrpSpPr>
        <p:grpSpPr>
          <a:xfrm>
            <a:off x="6533962" y="1215205"/>
            <a:ext cx="950961" cy="276999"/>
            <a:chOff x="10085010" y="1679539"/>
            <a:chExt cx="950961" cy="276999"/>
          </a:xfrm>
        </p:grpSpPr>
        <p:pic>
          <p:nvPicPr>
            <p:cNvPr id="34" name="Picture 33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09401D9E-3FC8-777E-E131-25094C6E4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ADFF997-8584-2FB8-62E0-7CFEB7182E4F}"/>
                </a:ext>
              </a:extLst>
            </p:cNvPr>
            <p:cNvSpPr txBox="1"/>
            <p:nvPr/>
          </p:nvSpPr>
          <p:spPr>
            <a:xfrm>
              <a:off x="10273262" y="1679539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Dog.java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9E24D3B-D7A0-947A-1377-9101C77A6A72}"/>
              </a:ext>
            </a:extLst>
          </p:cNvPr>
          <p:cNvGrpSpPr/>
          <p:nvPr/>
        </p:nvGrpSpPr>
        <p:grpSpPr>
          <a:xfrm>
            <a:off x="6396360" y="4926073"/>
            <a:ext cx="1088563" cy="276999"/>
            <a:chOff x="10085010" y="1679539"/>
            <a:chExt cx="1088563" cy="276999"/>
          </a:xfrm>
        </p:grpSpPr>
        <p:pic>
          <p:nvPicPr>
            <p:cNvPr id="37" name="Picture 36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3C636FB-FB2E-1D6D-5CC0-7D422BD11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3C56F2F-819D-E84F-36D5-34F146D8CE38}"/>
                </a:ext>
              </a:extLst>
            </p:cNvPr>
            <p:cNvSpPr txBox="1"/>
            <p:nvPr/>
          </p:nvSpPr>
          <p:spPr>
            <a:xfrm>
              <a:off x="10273262" y="1679539"/>
              <a:ext cx="9003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Husky.java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9280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7B8192-8D82-37DE-6504-74F9FE8E6D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B4BD819-25C0-29C1-F6F2-3E5D9FA43073}"/>
              </a:ext>
            </a:extLst>
          </p:cNvPr>
          <p:cNvSpPr txBox="1">
            <a:spLocks/>
          </p:cNvSpPr>
          <p:nvPr/>
        </p:nvSpPr>
        <p:spPr>
          <a:xfrm>
            <a:off x="470399" y="1113069"/>
            <a:ext cx="7071314" cy="124016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585C4A-5C3A-2E2F-82C9-6559044060B0}"/>
              </a:ext>
            </a:extLst>
          </p:cNvPr>
          <p:cNvSpPr txBox="1"/>
          <p:nvPr/>
        </p:nvSpPr>
        <p:spPr>
          <a:xfrm>
            <a:off x="676201" y="1391420"/>
            <a:ext cx="6686063" cy="8249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A077FE2-1AFF-8B77-630F-3E33B1FECA6F}"/>
              </a:ext>
            </a:extLst>
          </p:cNvPr>
          <p:cNvSpPr txBox="1">
            <a:spLocks/>
          </p:cNvSpPr>
          <p:nvPr/>
        </p:nvSpPr>
        <p:spPr>
          <a:xfrm>
            <a:off x="468041" y="2802206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86A679-5425-4A24-F4CD-54DC70AF3F10}"/>
              </a:ext>
            </a:extLst>
          </p:cNvPr>
          <p:cNvSpPr txBox="1"/>
          <p:nvPr/>
        </p:nvSpPr>
        <p:spPr>
          <a:xfrm>
            <a:off x="625288" y="3107919"/>
            <a:ext cx="6118412" cy="118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"15 inches"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382D8DF-D75A-0877-A6A1-FAA35A088C30}"/>
              </a:ext>
            </a:extLst>
          </p:cNvPr>
          <p:cNvSpPr txBox="1">
            <a:spLocks/>
          </p:cNvSpPr>
          <p:nvPr/>
        </p:nvSpPr>
        <p:spPr>
          <a:xfrm>
            <a:off x="468041" y="4832713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59E3AD-14B5-BF1E-B7A6-F5CCB3964BC0}"/>
              </a:ext>
            </a:extLst>
          </p:cNvPr>
          <p:cNvSpPr txBox="1"/>
          <p:nvPr/>
        </p:nvSpPr>
        <p:spPr>
          <a:xfrm>
            <a:off x="625288" y="5138426"/>
            <a:ext cx="6118412" cy="13635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eyeColor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39B85D1-6327-DB56-272D-8F19D6444C9A}"/>
              </a:ext>
            </a:extLst>
          </p:cNvPr>
          <p:cNvGrpSpPr/>
          <p:nvPr/>
        </p:nvGrpSpPr>
        <p:grpSpPr>
          <a:xfrm>
            <a:off x="6056903" y="2877638"/>
            <a:ext cx="1482452" cy="276999"/>
            <a:chOff x="10085010" y="1679539"/>
            <a:chExt cx="1482452" cy="276999"/>
          </a:xfrm>
        </p:grpSpPr>
        <p:pic>
          <p:nvPicPr>
            <p:cNvPr id="31" name="Picture 3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7F9C8A4E-14CC-3128-D896-932546051F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61BEA0-F425-05AE-9D05-B18DDED49055}"/>
                </a:ext>
              </a:extLst>
            </p:cNvPr>
            <p:cNvSpPr txBox="1"/>
            <p:nvPr/>
          </p:nvSpPr>
          <p:spPr>
            <a:xfrm>
              <a:off x="10273262" y="1679539"/>
              <a:ext cx="12942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Pomeranian.java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2B69411-0992-29A8-AD48-50A8A4F03985}"/>
              </a:ext>
            </a:extLst>
          </p:cNvPr>
          <p:cNvGrpSpPr/>
          <p:nvPr/>
        </p:nvGrpSpPr>
        <p:grpSpPr>
          <a:xfrm>
            <a:off x="6533962" y="1215205"/>
            <a:ext cx="950961" cy="276999"/>
            <a:chOff x="10085010" y="1679539"/>
            <a:chExt cx="950961" cy="276999"/>
          </a:xfrm>
        </p:grpSpPr>
        <p:pic>
          <p:nvPicPr>
            <p:cNvPr id="34" name="Picture 33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375038BB-0EB3-0132-768D-A169942EC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228C7B2-3264-15FF-8AA9-2687D8DDC46D}"/>
                </a:ext>
              </a:extLst>
            </p:cNvPr>
            <p:cNvSpPr txBox="1"/>
            <p:nvPr/>
          </p:nvSpPr>
          <p:spPr>
            <a:xfrm>
              <a:off x="10273262" y="1679539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Dog.java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D94764-C053-DA2D-8757-A713F63AE3B2}"/>
              </a:ext>
            </a:extLst>
          </p:cNvPr>
          <p:cNvGrpSpPr/>
          <p:nvPr/>
        </p:nvGrpSpPr>
        <p:grpSpPr>
          <a:xfrm>
            <a:off x="6396360" y="4926073"/>
            <a:ext cx="1088563" cy="276999"/>
            <a:chOff x="10085010" y="1679539"/>
            <a:chExt cx="1088563" cy="276999"/>
          </a:xfrm>
        </p:grpSpPr>
        <p:pic>
          <p:nvPicPr>
            <p:cNvPr id="37" name="Picture 36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FE6CFEE-EC30-A7AB-52CB-8BEE6C6DA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0E2AC90-60BF-43F4-E14C-AF3330548CD2}"/>
                </a:ext>
              </a:extLst>
            </p:cNvPr>
            <p:cNvSpPr txBox="1"/>
            <p:nvPr/>
          </p:nvSpPr>
          <p:spPr>
            <a:xfrm>
              <a:off x="10273262" y="1679539"/>
              <a:ext cx="9003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Husky.java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2ABE57B-C3A8-DECA-0B67-EF09B11F4F63}"/>
              </a:ext>
            </a:extLst>
          </p:cNvPr>
          <p:cNvSpPr txBox="1"/>
          <p:nvPr/>
        </p:nvSpPr>
        <p:spPr>
          <a:xfrm>
            <a:off x="7864189" y="3030399"/>
            <a:ext cx="41239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Interface methods </a:t>
            </a:r>
            <a:r>
              <a:rPr lang="en-US" b="1" dirty="0"/>
              <a:t>do not have a body</a:t>
            </a:r>
            <a:r>
              <a:rPr lang="en-US" dirty="0"/>
              <a:t>. The body is provided by the </a:t>
            </a:r>
            <a:r>
              <a:rPr lang="en-US" b="1" dirty="0"/>
              <a:t>"implement" </a:t>
            </a:r>
            <a:r>
              <a:rPr lang="en-US" dirty="0"/>
              <a:t>class.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F3B67BB4-8759-673D-35B4-33B0497DFDB5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6001976" y="-893782"/>
            <a:ext cx="1196565" cy="6651797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6878941C-1988-CF06-BD4B-03DEBF9C4D67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2944907" y="3492064"/>
            <a:ext cx="4919283" cy="484542"/>
          </a:xfrm>
          <a:prstGeom prst="bentConnector3">
            <a:avLst>
              <a:gd name="adj1" fmla="val 50000"/>
            </a:avLst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DDD84602-20B9-1ED8-E8E1-1776515FC0CD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5467489" y="1552170"/>
            <a:ext cx="2057109" cy="6860227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80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Interfaces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87F67-BF2D-D555-20E9-350B66141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8E13C7A-A902-9ECD-B8BF-93706F343A2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753139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CADECF3C-4E8D-E4DF-66BC-9F180C742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399261"/>
              </p:ext>
            </p:extLst>
          </p:nvPr>
        </p:nvGraphicFramePr>
        <p:xfrm>
          <a:off x="9163812" y="1113069"/>
          <a:ext cx="1960306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030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FD5CC57C-BE64-D7A2-A625-0499BA148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108900"/>
              </p:ext>
            </p:extLst>
          </p:nvPr>
        </p:nvGraphicFramePr>
        <p:xfrm>
          <a:off x="8144977" y="2793098"/>
          <a:ext cx="1945227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5227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2026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8EBF810-CD4B-6CDE-CB08-A6C221E4B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261760"/>
              </p:ext>
            </p:extLst>
          </p:nvPr>
        </p:nvGraphicFramePr>
        <p:xfrm>
          <a:off x="10143965" y="2793098"/>
          <a:ext cx="2048035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</a:p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6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4404A999-F48E-9F25-2798-6EFF9F381106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151239" y="1776354"/>
            <a:ext cx="1009469" cy="1024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058ACFAB-9B3B-5047-7DA3-3C1B43EB774C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126044" y="1775176"/>
            <a:ext cx="1009469" cy="1026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8CADD5CF-EE4C-6BB2-9F36-4E359184E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471926"/>
              </p:ext>
            </p:extLst>
          </p:nvPr>
        </p:nvGraphicFramePr>
        <p:xfrm>
          <a:off x="9117590" y="4534594"/>
          <a:ext cx="2221158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cxnSp>
        <p:nvCxnSpPr>
          <p:cNvPr id="46" name="Connector: Elbow 5">
            <a:extLst>
              <a:ext uri="{FF2B5EF4-FFF2-40B4-BE49-F238E27FC236}">
                <a16:creationId xmlns:a16="http://schemas.microsoft.com/office/drawing/2014/main" id="{8CA08FA1-4C78-4B37-1E69-8473CF5F6451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 rot="16200000" flipH="1">
            <a:off x="9426971" y="3733396"/>
            <a:ext cx="491816" cy="11105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5">
            <a:extLst>
              <a:ext uri="{FF2B5EF4-FFF2-40B4-BE49-F238E27FC236}">
                <a16:creationId xmlns:a16="http://schemas.microsoft.com/office/drawing/2014/main" id="{9E2E52FC-0CD6-B0CB-D9B5-500139EC4811}"/>
              </a:ext>
            </a:extLst>
          </p:cNvPr>
          <p:cNvCxnSpPr>
            <a:cxnSpLocks/>
            <a:stCxn id="28" idx="2"/>
            <a:endCxn id="44" idx="0"/>
          </p:cNvCxnSpPr>
          <p:nvPr/>
        </p:nvCxnSpPr>
        <p:spPr>
          <a:xfrm rot="5400000">
            <a:off x="10452168" y="3818780"/>
            <a:ext cx="491816" cy="9398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D07DE2A-E8D2-1477-2E38-9E58AC8462BF}"/>
              </a:ext>
            </a:extLst>
          </p:cNvPr>
          <p:cNvSpPr txBox="1"/>
          <p:nvPr/>
        </p:nvSpPr>
        <p:spPr>
          <a:xfrm>
            <a:off x="608479" y="1619840"/>
            <a:ext cx="7453033" cy="4236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"Woof! Woof!"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playing!"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digging!"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B35B8E9-C5FC-6518-D653-E0B70419E48F}"/>
              </a:ext>
            </a:extLst>
          </p:cNvPr>
          <p:cNvGrpSpPr/>
          <p:nvPr/>
        </p:nvGrpSpPr>
        <p:grpSpPr>
          <a:xfrm>
            <a:off x="6207008" y="1183272"/>
            <a:ext cx="1774618" cy="369332"/>
            <a:chOff x="9913262" y="1679539"/>
            <a:chExt cx="1774618" cy="369332"/>
          </a:xfrm>
        </p:grpSpPr>
        <p:pic>
          <p:nvPicPr>
            <p:cNvPr id="10" name="Picture 9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43F75262-4F08-4252-28B1-AB2C6E8721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384797-946D-C7A9-D83E-DA08D652DEFA}"/>
                </a:ext>
              </a:extLst>
            </p:cNvPr>
            <p:cNvSpPr txBox="1"/>
            <p:nvPr/>
          </p:nvSpPr>
          <p:spPr>
            <a:xfrm>
              <a:off x="10273262" y="1679539"/>
              <a:ext cx="1414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57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2B685-D22E-7CB5-1C43-3C4400852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2C298A0-DBCE-08BE-CDB7-3583354D1FD8}"/>
              </a:ext>
            </a:extLst>
          </p:cNvPr>
          <p:cNvSpPr txBox="1">
            <a:spLocks/>
          </p:cNvSpPr>
          <p:nvPr/>
        </p:nvSpPr>
        <p:spPr>
          <a:xfrm>
            <a:off x="449421" y="1117392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D693518-A4C6-6B5A-F931-5F5F2CDF73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01753" y="2956583"/>
            <a:ext cx="456527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To access the interface methods, the interface must be </a:t>
            </a:r>
            <a:r>
              <a:rPr lang="en-US" altLang="en-US" dirty="0">
                <a:solidFill>
                  <a:srgbClr val="0070C0"/>
                </a:solidFill>
              </a:rPr>
              <a:t>"implemented" </a:t>
            </a:r>
            <a:r>
              <a:rPr lang="en-US" altLang="en-US" dirty="0">
                <a:solidFill>
                  <a:schemeClr val="bg1"/>
                </a:solidFill>
              </a:rPr>
              <a:t>by another class with the implements keyword.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5199AD97-E998-3858-0F30-D5E71D5328FB}"/>
              </a:ext>
            </a:extLst>
          </p:cNvPr>
          <p:cNvCxnSpPr>
            <a:cxnSpLocks/>
            <a:stCxn id="7" idx="0"/>
          </p:cNvCxnSpPr>
          <p:nvPr/>
        </p:nvCxnSpPr>
        <p:spPr>
          <a:xfrm rot="16200000" flipV="1">
            <a:off x="7331215" y="703406"/>
            <a:ext cx="1228637" cy="3277718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E5BEFE9-42FB-22AB-13F4-D20167A0F949}"/>
              </a:ext>
            </a:extLst>
          </p:cNvPr>
          <p:cNvSpPr txBox="1"/>
          <p:nvPr/>
        </p:nvSpPr>
        <p:spPr>
          <a:xfrm>
            <a:off x="608479" y="1619840"/>
            <a:ext cx="7453033" cy="4236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"Woof! Woof!"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playing!"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digging!"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AFB610-730F-FECB-3CE9-B8A4D438FF08}"/>
              </a:ext>
            </a:extLst>
          </p:cNvPr>
          <p:cNvSpPr/>
          <p:nvPr/>
        </p:nvSpPr>
        <p:spPr>
          <a:xfrm>
            <a:off x="2265830" y="1534660"/>
            <a:ext cx="1405218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488A9D-7B34-F973-FF72-6AEA47588790}"/>
              </a:ext>
            </a:extLst>
          </p:cNvPr>
          <p:cNvGrpSpPr/>
          <p:nvPr/>
        </p:nvGrpSpPr>
        <p:grpSpPr>
          <a:xfrm>
            <a:off x="9967155" y="1250508"/>
            <a:ext cx="1774618" cy="369332"/>
            <a:chOff x="9913262" y="1679539"/>
            <a:chExt cx="1774618" cy="369332"/>
          </a:xfrm>
        </p:grpSpPr>
        <p:pic>
          <p:nvPicPr>
            <p:cNvPr id="21" name="Picture 2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DE08B71D-CD6D-EC9D-AC3E-C285CFDFA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CA4ED35-F344-9040-C299-356CC9034882}"/>
                </a:ext>
              </a:extLst>
            </p:cNvPr>
            <p:cNvSpPr txBox="1"/>
            <p:nvPr/>
          </p:nvSpPr>
          <p:spPr>
            <a:xfrm>
              <a:off x="10273262" y="1679539"/>
              <a:ext cx="1414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2537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4C6053-757A-AEA4-3D89-71B8A2FA2F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0C79DE0-4889-4B85-1B73-6C331C008C3E}"/>
              </a:ext>
            </a:extLst>
          </p:cNvPr>
          <p:cNvSpPr txBox="1">
            <a:spLocks/>
          </p:cNvSpPr>
          <p:nvPr/>
        </p:nvSpPr>
        <p:spPr>
          <a:xfrm>
            <a:off x="449421" y="1117392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AA90CF-0238-0660-F5E7-0824C10AB3E6}"/>
              </a:ext>
            </a:extLst>
          </p:cNvPr>
          <p:cNvSpPr txBox="1"/>
          <p:nvPr/>
        </p:nvSpPr>
        <p:spPr>
          <a:xfrm>
            <a:off x="608479" y="1619840"/>
            <a:ext cx="7453033" cy="4236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"Woof! Woof!"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playing!"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digging!"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41A6AABB-5B5D-DB46-4285-41D3975189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2788" y="3186555"/>
            <a:ext cx="392983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The body of the interface method is provided by the </a:t>
            </a:r>
            <a:r>
              <a:rPr lang="en-US" altLang="en-US" dirty="0">
                <a:solidFill>
                  <a:srgbClr val="0070C0"/>
                </a:solidFill>
              </a:rPr>
              <a:t>implementing</a:t>
            </a:r>
            <a:r>
              <a:rPr lang="en-US" altLang="en-US" dirty="0">
                <a:solidFill>
                  <a:schemeClr val="bg1"/>
                </a:solidFill>
              </a:rPr>
              <a:t> class. </a:t>
            </a:r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B6382985-BE25-7D27-52F5-478398F07152}"/>
              </a:ext>
            </a:extLst>
          </p:cNvPr>
          <p:cNvCxnSpPr>
            <a:cxnSpLocks/>
            <a:stCxn id="3" idx="0"/>
          </p:cNvCxnSpPr>
          <p:nvPr/>
        </p:nvCxnSpPr>
        <p:spPr>
          <a:xfrm rot="16200000" flipV="1">
            <a:off x="6498911" y="-192241"/>
            <a:ext cx="745914" cy="6011678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AF493DB2-79F0-5805-BFCF-94C14DB9603B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66030" y="3509719"/>
            <a:ext cx="4020671" cy="1"/>
          </a:xfrm>
          <a:prstGeom prst="bentConnector3">
            <a:avLst>
              <a:gd name="adj1" fmla="val 50000"/>
            </a:avLst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72410300-BFD5-9982-385E-C26778D85C82}"/>
              </a:ext>
            </a:extLst>
          </p:cNvPr>
          <p:cNvCxnSpPr>
            <a:cxnSpLocks/>
            <a:stCxn id="3" idx="2"/>
          </p:cNvCxnSpPr>
          <p:nvPr/>
        </p:nvCxnSpPr>
        <p:spPr>
          <a:xfrm rot="5400000">
            <a:off x="6498911" y="1200004"/>
            <a:ext cx="745915" cy="6011678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A28428E-B751-3238-9F7D-BC907E60B168}"/>
              </a:ext>
            </a:extLst>
          </p:cNvPr>
          <p:cNvGrpSpPr/>
          <p:nvPr/>
        </p:nvGrpSpPr>
        <p:grpSpPr>
          <a:xfrm>
            <a:off x="9967155" y="1250508"/>
            <a:ext cx="1774618" cy="369332"/>
            <a:chOff x="9913262" y="1679539"/>
            <a:chExt cx="1774618" cy="369332"/>
          </a:xfrm>
        </p:grpSpPr>
        <p:pic>
          <p:nvPicPr>
            <p:cNvPr id="14" name="Picture 13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4FD05534-1E21-C594-21D3-C61D38D4D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127742-6F64-3A1B-C47B-CEC751F1BABF}"/>
                </a:ext>
              </a:extLst>
            </p:cNvPr>
            <p:cNvSpPr txBox="1"/>
            <p:nvPr/>
          </p:nvSpPr>
          <p:spPr>
            <a:xfrm>
              <a:off x="10273262" y="1679539"/>
              <a:ext cx="1414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56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CE6BD-4402-4BBA-2845-6382E96581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01FFCDC-ADCE-CCAF-D63D-F21A96EDAC2B}"/>
              </a:ext>
            </a:extLst>
          </p:cNvPr>
          <p:cNvSpPr txBox="1">
            <a:spLocks/>
          </p:cNvSpPr>
          <p:nvPr/>
        </p:nvSpPr>
        <p:spPr>
          <a:xfrm>
            <a:off x="429353" y="1124116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DC533A-4822-86EA-1A04-EF06AB0C7C0C}"/>
              </a:ext>
            </a:extLst>
          </p:cNvPr>
          <p:cNvSpPr txBox="1"/>
          <p:nvPr/>
        </p:nvSpPr>
        <p:spPr>
          <a:xfrm>
            <a:off x="608479" y="1619840"/>
            <a:ext cx="7453033" cy="4236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"Woof! Woof!"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playing!"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digging!"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FA5285-3CB8-0C35-77FC-D36315E2DC32}"/>
              </a:ext>
            </a:extLst>
          </p:cNvPr>
          <p:cNvSpPr/>
          <p:nvPr/>
        </p:nvSpPr>
        <p:spPr>
          <a:xfrm>
            <a:off x="1215378" y="2104464"/>
            <a:ext cx="1184922" cy="2739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04ADE565-99A8-4C7F-DC53-C66F9BEEB9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935" y="3091092"/>
            <a:ext cx="392983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You must override all methods when implementing interfaces. The @</a:t>
            </a:r>
            <a:r>
              <a:rPr lang="en-US" altLang="en-US" dirty="0">
                <a:solidFill>
                  <a:srgbClr val="00CC99"/>
                </a:solidFill>
              </a:rPr>
              <a:t>Override</a:t>
            </a:r>
            <a:r>
              <a:rPr lang="en-US" altLang="en-US" dirty="0">
                <a:solidFill>
                  <a:schemeClr val="bg1"/>
                </a:solidFill>
              </a:rPr>
              <a:t> annotation is used to indicate that a method is overridden.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DB1BD5A-0DDD-2D47-0877-AC0D86792701}"/>
              </a:ext>
            </a:extLst>
          </p:cNvPr>
          <p:cNvCxnSpPr>
            <a:cxnSpLocks/>
            <a:stCxn id="16" idx="0"/>
          </p:cNvCxnSpPr>
          <p:nvPr/>
        </p:nvCxnSpPr>
        <p:spPr>
          <a:xfrm rot="16200000" flipV="1">
            <a:off x="5847397" y="-838366"/>
            <a:ext cx="899221" cy="6959695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5F83589D-0BA4-7D74-BE1A-727BF9D3B4D1}"/>
              </a:ext>
            </a:extLst>
          </p:cNvPr>
          <p:cNvCxnSpPr>
            <a:cxnSpLocks/>
          </p:cNvCxnSpPr>
          <p:nvPr/>
        </p:nvCxnSpPr>
        <p:spPr>
          <a:xfrm rot="10800000">
            <a:off x="2947435" y="3485143"/>
            <a:ext cx="4679539" cy="1"/>
          </a:xfrm>
          <a:prstGeom prst="bentConnector3">
            <a:avLst>
              <a:gd name="adj1" fmla="val 50000"/>
            </a:avLst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7DEC8FC-1C6F-81BE-233D-1434734A0CCB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>
            <a:off x="5944789" y="905798"/>
            <a:ext cx="446443" cy="7217688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B4A02D4-2C44-ACCD-2CAF-94AFA8FE90BD}"/>
              </a:ext>
            </a:extLst>
          </p:cNvPr>
          <p:cNvSpPr/>
          <p:nvPr/>
        </p:nvSpPr>
        <p:spPr>
          <a:xfrm>
            <a:off x="1215378" y="3376795"/>
            <a:ext cx="1124410" cy="2739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899C8F8-1A74-B61E-63AE-968EFFACD254}"/>
              </a:ext>
            </a:extLst>
          </p:cNvPr>
          <p:cNvSpPr/>
          <p:nvPr/>
        </p:nvSpPr>
        <p:spPr>
          <a:xfrm>
            <a:off x="1192966" y="4600910"/>
            <a:ext cx="1184922" cy="2739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DB97C9D-DFE6-D521-90B6-14FF57351B61}"/>
              </a:ext>
            </a:extLst>
          </p:cNvPr>
          <p:cNvGrpSpPr/>
          <p:nvPr/>
        </p:nvGrpSpPr>
        <p:grpSpPr>
          <a:xfrm>
            <a:off x="9967155" y="1250508"/>
            <a:ext cx="1774618" cy="369332"/>
            <a:chOff x="9913262" y="1679539"/>
            <a:chExt cx="1774618" cy="369332"/>
          </a:xfrm>
        </p:grpSpPr>
        <p:pic>
          <p:nvPicPr>
            <p:cNvPr id="27" name="Picture 26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BE2F7C25-219A-1FB8-6F18-EDB0BC043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8953526-9D32-A318-308B-A18E9D16AE87}"/>
                </a:ext>
              </a:extLst>
            </p:cNvPr>
            <p:cNvSpPr txBox="1"/>
            <p:nvPr/>
          </p:nvSpPr>
          <p:spPr>
            <a:xfrm>
              <a:off x="10273262" y="1679539"/>
              <a:ext cx="1414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285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20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7EE86-A1F9-1FCC-4232-726B943BE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30F375D-A5CB-2026-D689-D5988EE1246E}"/>
              </a:ext>
            </a:extLst>
          </p:cNvPr>
          <p:cNvSpPr txBox="1">
            <a:spLocks/>
          </p:cNvSpPr>
          <p:nvPr/>
        </p:nvSpPr>
        <p:spPr>
          <a:xfrm>
            <a:off x="450227" y="1106346"/>
            <a:ext cx="11143379" cy="530790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2692FB-1FF4-8C9A-51B8-544014117E50}"/>
              </a:ext>
            </a:extLst>
          </p:cNvPr>
          <p:cNvSpPr txBox="1"/>
          <p:nvPr/>
        </p:nvSpPr>
        <p:spPr>
          <a:xfrm>
            <a:off x="598394" y="1448349"/>
            <a:ext cx="9742394" cy="35180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Output: Woof! Woof!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play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Output: </a:t>
            </a:r>
            <a:r>
              <a:rPr lang="en-PH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playing!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Output: </a:t>
            </a:r>
            <a:r>
              <a:rPr lang="en-PH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is digging!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has 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eyeColor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eyes."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myPomsky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tall."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C83B30D-C828-829B-7AC3-F30AC4D8C03B}"/>
              </a:ext>
            </a:extLst>
          </p:cNvPr>
          <p:cNvGrpSpPr/>
          <p:nvPr/>
        </p:nvGrpSpPr>
        <p:grpSpPr>
          <a:xfrm>
            <a:off x="10189730" y="1207975"/>
            <a:ext cx="1403876" cy="369332"/>
            <a:chOff x="9913262" y="1679539"/>
            <a:chExt cx="1403876" cy="369332"/>
          </a:xfrm>
        </p:grpSpPr>
        <p:pic>
          <p:nvPicPr>
            <p:cNvPr id="6" name="Picture 5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8C5F0AF5-8D33-01FA-275D-D7BC91627C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9B8283C-028B-162A-4D06-B027C21371DE}"/>
                </a:ext>
              </a:extLst>
            </p:cNvPr>
            <p:cNvSpPr txBox="1"/>
            <p:nvPr/>
          </p:nvSpPr>
          <p:spPr>
            <a:xfrm>
              <a:off x="10273262" y="167953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App.java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179D8BC-56D6-FD69-2491-3E1B4BF4012B}"/>
              </a:ext>
            </a:extLst>
          </p:cNvPr>
          <p:cNvSpPr txBox="1"/>
          <p:nvPr/>
        </p:nvSpPr>
        <p:spPr>
          <a:xfrm>
            <a:off x="7596258" y="4607291"/>
            <a:ext cx="37954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I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nterfaces </a:t>
            </a:r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cannot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 be used to create objects</a:t>
            </a:r>
          </a:p>
          <a:p>
            <a:endParaRPr lang="en-US" dirty="0">
              <a:solidFill>
                <a:schemeClr val="bg1"/>
              </a:solidFill>
              <a:latin typeface="Verdana" panose="020B060403050404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This is why an implementing class is needed</a:t>
            </a:r>
            <a:endParaRPr lang="en-PH" dirty="0">
              <a:solidFill>
                <a:schemeClr val="bg1"/>
              </a:solidFill>
            </a:endParaRP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FAB7AF7E-D078-A61B-2283-AE1CEF1EB347}"/>
              </a:ext>
            </a:extLst>
          </p:cNvPr>
          <p:cNvCxnSpPr>
            <a:cxnSpLocks/>
            <a:stCxn id="13" idx="0"/>
          </p:cNvCxnSpPr>
          <p:nvPr/>
        </p:nvCxnSpPr>
        <p:spPr>
          <a:xfrm rot="16200000" flipV="1">
            <a:off x="6615662" y="1728968"/>
            <a:ext cx="2143510" cy="3613135"/>
          </a:xfrm>
          <a:prstGeom prst="bentConnector2">
            <a:avLst/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04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749DF-12DE-4F1E-5D29-5117D195B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871C627E-B12E-6E2B-D86A-6A016E39C3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930763"/>
              </p:ext>
            </p:extLst>
          </p:nvPr>
        </p:nvGraphicFramePr>
        <p:xfrm>
          <a:off x="8718899" y="4548720"/>
          <a:ext cx="2221158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8746D560-1912-CF6F-BAE8-0F5EEB30E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411590"/>
              </p:ext>
            </p:extLst>
          </p:nvPr>
        </p:nvGraphicFramePr>
        <p:xfrm>
          <a:off x="7608319" y="2235045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6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7F0EE72B-B32A-C881-AADC-4E77DD6E3E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803484"/>
              </p:ext>
            </p:extLst>
          </p:nvPr>
        </p:nvGraphicFramePr>
        <p:xfrm>
          <a:off x="10027157" y="2244153"/>
          <a:ext cx="2048035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357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9654D298-E83F-FFB0-AB3B-9C9A6990B834}"/>
              </a:ext>
            </a:extLst>
          </p:cNvPr>
          <p:cNvCxnSpPr>
            <a:cxnSpLocks/>
            <a:stCxn id="25" idx="0"/>
            <a:endCxn id="28" idx="2"/>
          </p:cNvCxnSpPr>
          <p:nvPr/>
        </p:nvCxnSpPr>
        <p:spPr>
          <a:xfrm rot="5400000" flipH="1" flipV="1">
            <a:off x="9973843" y="3471389"/>
            <a:ext cx="932967" cy="1221696"/>
          </a:xfrm>
          <a:prstGeom prst="bentConnector3">
            <a:avLst>
              <a:gd name="adj1" fmla="val 50721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B6D4FF1F-C36E-DFC2-19F0-5FAA8F3CCEE5}"/>
              </a:ext>
            </a:extLst>
          </p:cNvPr>
          <p:cNvCxnSpPr>
            <a:cxnSpLocks/>
            <a:stCxn id="25" idx="0"/>
            <a:endCxn id="27" idx="2"/>
          </p:cNvCxnSpPr>
          <p:nvPr/>
        </p:nvCxnSpPr>
        <p:spPr>
          <a:xfrm rot="16200000" flipV="1">
            <a:off x="8803151" y="3522393"/>
            <a:ext cx="942075" cy="111058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BE262C9-D3F5-7819-4F13-BD6B4898AD6E}"/>
              </a:ext>
            </a:extLst>
          </p:cNvPr>
          <p:cNvSpPr txBox="1">
            <a:spLocks/>
          </p:cNvSpPr>
          <p:nvPr/>
        </p:nvSpPr>
        <p:spPr>
          <a:xfrm>
            <a:off x="299952" y="878394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05ACDA-50E5-B269-675B-2AA4CC4D837D}"/>
              </a:ext>
            </a:extLst>
          </p:cNvPr>
          <p:cNvSpPr txBox="1"/>
          <p:nvPr/>
        </p:nvSpPr>
        <p:spPr>
          <a:xfrm>
            <a:off x="457199" y="1184107"/>
            <a:ext cx="6118412" cy="118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"15 inches"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B7F6C98-AA13-5639-11BB-344C8B2EA638}"/>
              </a:ext>
            </a:extLst>
          </p:cNvPr>
          <p:cNvSpPr txBox="1">
            <a:spLocks/>
          </p:cNvSpPr>
          <p:nvPr/>
        </p:nvSpPr>
        <p:spPr>
          <a:xfrm>
            <a:off x="299952" y="2765643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347C18-C016-4C38-E29D-8068E88ABB13}"/>
              </a:ext>
            </a:extLst>
          </p:cNvPr>
          <p:cNvSpPr txBox="1"/>
          <p:nvPr/>
        </p:nvSpPr>
        <p:spPr>
          <a:xfrm>
            <a:off x="457199" y="3071356"/>
            <a:ext cx="6118412" cy="1004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eyeColor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26E0BC0-A4B5-659E-46DE-B30144C0B984}"/>
              </a:ext>
            </a:extLst>
          </p:cNvPr>
          <p:cNvGrpSpPr/>
          <p:nvPr/>
        </p:nvGrpSpPr>
        <p:grpSpPr>
          <a:xfrm>
            <a:off x="5888814" y="953826"/>
            <a:ext cx="1482452" cy="276999"/>
            <a:chOff x="10085010" y="1679539"/>
            <a:chExt cx="1482452" cy="276999"/>
          </a:xfrm>
        </p:grpSpPr>
        <p:pic>
          <p:nvPicPr>
            <p:cNvPr id="31" name="Picture 3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4D6A16D7-9578-B9DC-FD01-A4F95725D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E41CC98-7992-2A25-585D-FE2436C670EA}"/>
                </a:ext>
              </a:extLst>
            </p:cNvPr>
            <p:cNvSpPr txBox="1"/>
            <p:nvPr/>
          </p:nvSpPr>
          <p:spPr>
            <a:xfrm>
              <a:off x="10273262" y="1679539"/>
              <a:ext cx="12942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Pomeranian.java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8D71A55-6068-9957-7275-6AC6085E80DF}"/>
              </a:ext>
            </a:extLst>
          </p:cNvPr>
          <p:cNvGrpSpPr/>
          <p:nvPr/>
        </p:nvGrpSpPr>
        <p:grpSpPr>
          <a:xfrm>
            <a:off x="6228271" y="2859003"/>
            <a:ext cx="1088563" cy="276999"/>
            <a:chOff x="10085010" y="1679539"/>
            <a:chExt cx="1088563" cy="276999"/>
          </a:xfrm>
        </p:grpSpPr>
        <p:pic>
          <p:nvPicPr>
            <p:cNvPr id="37" name="Picture 36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038FFF3A-E756-2748-D720-C983037FD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18517A4-1549-655D-60B5-73A3F4C9DBAD}"/>
                </a:ext>
              </a:extLst>
            </p:cNvPr>
            <p:cNvSpPr txBox="1"/>
            <p:nvPr/>
          </p:nvSpPr>
          <p:spPr>
            <a:xfrm>
              <a:off x="10273262" y="1679539"/>
              <a:ext cx="9003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Husky.java</a:t>
              </a:r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7C2CD8-4F13-F207-BC09-FC7B9EC8C42A}"/>
              </a:ext>
            </a:extLst>
          </p:cNvPr>
          <p:cNvSpPr txBox="1">
            <a:spLocks/>
          </p:cNvSpPr>
          <p:nvPr/>
        </p:nvSpPr>
        <p:spPr>
          <a:xfrm>
            <a:off x="299953" y="4559531"/>
            <a:ext cx="7071314" cy="186816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5338735-9304-D256-F8B0-F538962C56EB}"/>
              </a:ext>
            </a:extLst>
          </p:cNvPr>
          <p:cNvGrpSpPr/>
          <p:nvPr/>
        </p:nvGrpSpPr>
        <p:grpSpPr>
          <a:xfrm>
            <a:off x="6228271" y="4604492"/>
            <a:ext cx="1191796" cy="276999"/>
            <a:chOff x="10085010" y="1679539"/>
            <a:chExt cx="1191796" cy="276999"/>
          </a:xfrm>
        </p:grpSpPr>
        <p:pic>
          <p:nvPicPr>
            <p:cNvPr id="18" name="Picture 17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F183D6B7-AB34-1A2B-BC3F-26B42A270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E046477-ACA6-77BA-B027-AFB410282020}"/>
                </a:ext>
              </a:extLst>
            </p:cNvPr>
            <p:cNvSpPr txBox="1"/>
            <p:nvPr/>
          </p:nvSpPr>
          <p:spPr>
            <a:xfrm>
              <a:off x="10273262" y="1679539"/>
              <a:ext cx="1003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3BA84694-D2E7-40D1-6D36-DA5679C29809}"/>
              </a:ext>
            </a:extLst>
          </p:cNvPr>
          <p:cNvSpPr txBox="1"/>
          <p:nvPr/>
        </p:nvSpPr>
        <p:spPr>
          <a:xfrm>
            <a:off x="397692" y="4880512"/>
            <a:ext cx="6762867" cy="1543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barking"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99508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06538-00FE-DF1A-665B-387BCC4BF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D9E07DB-1045-8480-7ECF-99BDD1917E19}"/>
              </a:ext>
            </a:extLst>
          </p:cNvPr>
          <p:cNvSpPr txBox="1">
            <a:spLocks/>
          </p:cNvSpPr>
          <p:nvPr/>
        </p:nvSpPr>
        <p:spPr>
          <a:xfrm>
            <a:off x="299952" y="878394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3DC429-4228-AC9A-A9C2-680BEB2BA3D8}"/>
              </a:ext>
            </a:extLst>
          </p:cNvPr>
          <p:cNvSpPr txBox="1"/>
          <p:nvPr/>
        </p:nvSpPr>
        <p:spPr>
          <a:xfrm>
            <a:off x="457199" y="1184107"/>
            <a:ext cx="6118412" cy="118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"15 inches"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3319C35-ECEE-8FDF-EA06-85DFCE9CB7F5}"/>
              </a:ext>
            </a:extLst>
          </p:cNvPr>
          <p:cNvSpPr txBox="1">
            <a:spLocks/>
          </p:cNvSpPr>
          <p:nvPr/>
        </p:nvSpPr>
        <p:spPr>
          <a:xfrm>
            <a:off x="299952" y="2765643"/>
            <a:ext cx="7071314" cy="158153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0CE26F-26F4-5DFE-BA6E-05ABC160E065}"/>
              </a:ext>
            </a:extLst>
          </p:cNvPr>
          <p:cNvSpPr txBox="1"/>
          <p:nvPr/>
        </p:nvSpPr>
        <p:spPr>
          <a:xfrm>
            <a:off x="457199" y="3071356"/>
            <a:ext cx="6118412" cy="1004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 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eyeColor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"blue"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9A54309-05AC-3A21-5088-2DBA160E15CE}"/>
              </a:ext>
            </a:extLst>
          </p:cNvPr>
          <p:cNvGrpSpPr/>
          <p:nvPr/>
        </p:nvGrpSpPr>
        <p:grpSpPr>
          <a:xfrm>
            <a:off x="5888814" y="953826"/>
            <a:ext cx="1482452" cy="276999"/>
            <a:chOff x="10085010" y="1679539"/>
            <a:chExt cx="1482452" cy="276999"/>
          </a:xfrm>
        </p:grpSpPr>
        <p:pic>
          <p:nvPicPr>
            <p:cNvPr id="31" name="Picture 3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9589BC11-54A6-3C9C-4161-3961C46D1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1D45ACF-01C0-1D99-FF6E-1B3481E914E0}"/>
                </a:ext>
              </a:extLst>
            </p:cNvPr>
            <p:cNvSpPr txBox="1"/>
            <p:nvPr/>
          </p:nvSpPr>
          <p:spPr>
            <a:xfrm>
              <a:off x="10273262" y="1679539"/>
              <a:ext cx="129420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Pomeranian.java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4CD42C2-2000-7306-4E1A-062B25EB3A3D}"/>
              </a:ext>
            </a:extLst>
          </p:cNvPr>
          <p:cNvGrpSpPr/>
          <p:nvPr/>
        </p:nvGrpSpPr>
        <p:grpSpPr>
          <a:xfrm>
            <a:off x="6228271" y="2859003"/>
            <a:ext cx="1088563" cy="276999"/>
            <a:chOff x="10085010" y="1679539"/>
            <a:chExt cx="1088563" cy="276999"/>
          </a:xfrm>
        </p:grpSpPr>
        <p:pic>
          <p:nvPicPr>
            <p:cNvPr id="37" name="Picture 36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571BB9B0-4D73-C4F4-A9B4-B212F3A00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0A98244-4611-991C-8767-465F0A702E28}"/>
                </a:ext>
              </a:extLst>
            </p:cNvPr>
            <p:cNvSpPr txBox="1"/>
            <p:nvPr/>
          </p:nvSpPr>
          <p:spPr>
            <a:xfrm>
              <a:off x="10273262" y="1679539"/>
              <a:ext cx="90031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Husky.java</a:t>
              </a:r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B4340F-EDFA-688C-1E0A-C12BD3B8A778}"/>
              </a:ext>
            </a:extLst>
          </p:cNvPr>
          <p:cNvSpPr txBox="1">
            <a:spLocks/>
          </p:cNvSpPr>
          <p:nvPr/>
        </p:nvSpPr>
        <p:spPr>
          <a:xfrm>
            <a:off x="299953" y="4559531"/>
            <a:ext cx="7071314" cy="1868163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C62DFC-5154-C921-E81C-58C1E2128965}"/>
              </a:ext>
            </a:extLst>
          </p:cNvPr>
          <p:cNvSpPr txBox="1"/>
          <p:nvPr/>
        </p:nvSpPr>
        <p:spPr>
          <a:xfrm>
            <a:off x="397692" y="4880512"/>
            <a:ext cx="6762867" cy="15431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Husky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implements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Pomeranian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bark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"My </a:t>
            </a:r>
            <a:r>
              <a:rPr lang="en-PH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pomsky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barking"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AC45845-2BDB-0A13-0317-FEFBF6DBABEB}"/>
              </a:ext>
            </a:extLst>
          </p:cNvPr>
          <p:cNvGrpSpPr/>
          <p:nvPr/>
        </p:nvGrpSpPr>
        <p:grpSpPr>
          <a:xfrm>
            <a:off x="6228271" y="4604492"/>
            <a:ext cx="1191796" cy="276999"/>
            <a:chOff x="10085010" y="1679539"/>
            <a:chExt cx="1191796" cy="276999"/>
          </a:xfrm>
        </p:grpSpPr>
        <p:pic>
          <p:nvPicPr>
            <p:cNvPr id="18" name="Picture 17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A3B77B9D-E99E-8D88-0B75-11FD92851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85010" y="1679539"/>
              <a:ext cx="216000" cy="216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805742B-0988-2F16-FB87-73275CF3B65A}"/>
                </a:ext>
              </a:extLst>
            </p:cNvPr>
            <p:cNvSpPr txBox="1"/>
            <p:nvPr/>
          </p:nvSpPr>
          <p:spPr>
            <a:xfrm>
              <a:off x="10273262" y="1679539"/>
              <a:ext cx="10035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sz="1200" dirty="0">
                  <a:solidFill>
                    <a:schemeClr val="bg1"/>
                  </a:solidFill>
                </a:rPr>
                <a:t>Pomsky.java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9B86CE4-0424-DA37-FDD8-E95C4B123F52}"/>
              </a:ext>
            </a:extLst>
          </p:cNvPr>
          <p:cNvSpPr/>
          <p:nvPr/>
        </p:nvSpPr>
        <p:spPr>
          <a:xfrm>
            <a:off x="2104967" y="4880513"/>
            <a:ext cx="4470644" cy="2415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1345A5-B4A4-26AC-2557-9DBC6C0AB180}"/>
              </a:ext>
            </a:extLst>
          </p:cNvPr>
          <p:cNvSpPr txBox="1"/>
          <p:nvPr/>
        </p:nvSpPr>
        <p:spPr>
          <a:xfrm>
            <a:off x="8154303" y="2921700"/>
            <a:ext cx="37954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</a:rPr>
              <a:t>It is possible to use both </a:t>
            </a:r>
            <a:r>
              <a:rPr lang="en-US" b="1" dirty="0">
                <a:latin typeface="Verdana" panose="020B0604030504040204" pitchFamily="34" charset="0"/>
              </a:rPr>
              <a:t>extend</a:t>
            </a:r>
            <a:r>
              <a:rPr lang="en-US" dirty="0">
                <a:latin typeface="Verdana" panose="020B0604030504040204" pitchFamily="34" charset="0"/>
              </a:rPr>
              <a:t> and </a:t>
            </a:r>
            <a:r>
              <a:rPr lang="en-US" b="1" dirty="0">
                <a:latin typeface="Verdana" panose="020B0604030504040204" pitchFamily="34" charset="0"/>
              </a:rPr>
              <a:t>implement</a:t>
            </a:r>
            <a:r>
              <a:rPr lang="en-US" dirty="0">
                <a:latin typeface="Verdana" panose="020B0604030504040204" pitchFamily="34" charset="0"/>
              </a:rPr>
              <a:t>.</a:t>
            </a:r>
          </a:p>
          <a:p>
            <a:endParaRPr lang="en-US" dirty="0">
              <a:latin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</a:rPr>
              <a:t>In this example, the </a:t>
            </a:r>
            <a:r>
              <a:rPr lang="en-US" dirty="0" err="1">
                <a:latin typeface="Verdana" panose="020B0604030504040204" pitchFamily="34" charset="0"/>
              </a:rPr>
              <a:t>Pomsky</a:t>
            </a:r>
            <a:r>
              <a:rPr lang="en-US" dirty="0">
                <a:latin typeface="Verdana" panose="020B0604030504040204" pitchFamily="34" charset="0"/>
              </a:rPr>
              <a:t> class extends the Husky class and implements the Pomeranian interface at the same time</a:t>
            </a:r>
            <a:endParaRPr lang="en-PH" dirty="0"/>
          </a:p>
        </p:txBody>
      </p: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1400D964-E0AE-448E-4D45-1C88C3AE974D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6898793" y="4075861"/>
            <a:ext cx="1255510" cy="939891"/>
          </a:xfrm>
          <a:prstGeom prst="bentConnector3">
            <a:avLst>
              <a:gd name="adj1" fmla="val 50000"/>
            </a:avLst>
          </a:prstGeom>
          <a:ln w="38100">
            <a:solidFill>
              <a:srgbClr val="FF40F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24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1409-3CD4-5A4A-4F4D-6D5D5A24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AFC28D3-7D16-623C-203D-B44AD080E4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68260"/>
            <a:ext cx="10584976" cy="4064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Interfaces cannot be used to create objects.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methods do not have a body - the body is provided by the "implement" class.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When </a:t>
            </a:r>
            <a:r>
              <a:rPr lang="en-US" altLang="en-US" sz="2500" dirty="0" err="1"/>
              <a:t>implementating</a:t>
            </a:r>
            <a:r>
              <a:rPr lang="en-US" altLang="en-US" sz="2500" dirty="0"/>
              <a:t> an interface, you must override all of its methods.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methods are by default abstract and public.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attributes are by default public, static and final.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An interface cannot contain a constructor.</a:t>
            </a:r>
          </a:p>
        </p:txBody>
      </p:sp>
    </p:spTree>
    <p:extLst>
      <p:ext uri="{BB962C8B-B14F-4D97-AF65-F5344CB8AC3E}">
        <p14:creationId xmlns:p14="http://schemas.microsoft.com/office/powerpoint/2010/main" val="10471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50D56-724C-C914-D9D7-34698E700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9157-5EA3-6D73-C4A5-2602B41B0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5785BB-AA4D-265E-F829-B6F090BCD0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441933"/>
            <a:ext cx="10769220" cy="3974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/>
              <a:t>Why And When To Use Interfaces?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dirty="0"/>
              <a:t>To achieve security - hide certain details and only show the important details of an object (interface).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dirty="0"/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dirty="0"/>
              <a:t>Java does not support "multiple inheritance. However, it can be achieved with interfaces, because the class can implement multiple interfaces. </a:t>
            </a:r>
          </a:p>
        </p:txBody>
      </p:sp>
    </p:spTree>
    <p:extLst>
      <p:ext uri="{BB962C8B-B14F-4D97-AF65-F5344CB8AC3E}">
        <p14:creationId xmlns:p14="http://schemas.microsoft.com/office/powerpoint/2010/main" val="265875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Multiple Inheritance is a feature in </a:t>
            </a:r>
            <a:r>
              <a:rPr lang="en-US" sz="3200" dirty="0">
                <a:latin typeface="Calibri (Body)"/>
              </a:rPr>
              <a:t>object orient programming where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a child class can inherit properties of more than one parent class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.</a:t>
            </a:r>
            <a:endParaRPr lang="en-US" sz="3200" b="1" dirty="0">
              <a:solidFill>
                <a:srgbClr val="0070C0"/>
              </a:solidFill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632DF-D38E-371A-343D-03F7A57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161C20DD-9613-EFBC-9557-530AD21F265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3B7059A3-5F8F-84A8-91A0-943CE78B5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35AA1DC8-9358-8D7E-B206-8C625F1A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BE9631BF-8F9D-E64C-B26E-1BBFD6A34018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4E9A4-A515-136D-A9E7-1ACD074EB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B9D8-00BD-34D9-45FE-9E084F67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1ECA-70D3-0923-8C80-5525463E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858000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Unlike other popular object-oriented programming languages such as C++, </a:t>
            </a:r>
            <a:r>
              <a:rPr lang="en-US" sz="3200" b="1" i="0" dirty="0">
                <a:solidFill>
                  <a:srgbClr val="0070C0"/>
                </a:solidFill>
                <a:effectLst/>
                <a:latin typeface="Calibri (Body)"/>
              </a:rPr>
              <a:t>java does not provide support for multiple inheritance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for classes</a:t>
            </a:r>
            <a:r>
              <a:rPr lang="en-US" sz="3200" b="1" dirty="0">
                <a:latin typeface="Calibri (Body)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ECEA7-9033-E5FD-8983-BFB04C8E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8E7151B9-1E15-578E-675C-EFD8385A9A28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01C516C3-A8EA-185A-7482-327636348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F9DB6EA-6A18-035D-E559-59569531B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8BBFD5E7-E0DD-321F-FB8F-1E4F7B7595E0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647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8687E-748D-1064-160D-CBEA28823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3EB6A9-4FDC-3C80-6AF7-699E4347E57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0BABE-33D1-EBB7-F71D-F7AFFA180FB4}"/>
              </a:ext>
            </a:extLst>
          </p:cNvPr>
          <p:cNvSpPr txBox="1"/>
          <p:nvPr/>
        </p:nvSpPr>
        <p:spPr>
          <a:xfrm>
            <a:off x="853673" y="1585742"/>
            <a:ext cx="181332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D734BE-3833-1A3E-6D7D-10609AFF5076}"/>
              </a:ext>
            </a:extLst>
          </p:cNvPr>
          <p:cNvSpPr txBox="1"/>
          <p:nvPr/>
        </p:nvSpPr>
        <p:spPr>
          <a:xfrm>
            <a:off x="2667000" y="1597356"/>
            <a:ext cx="12426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0AAA3-A71A-5C0F-07A2-294FBA3F1827}"/>
              </a:ext>
            </a:extLst>
          </p:cNvPr>
          <p:cNvSpPr txBox="1"/>
          <p:nvPr/>
        </p:nvSpPr>
        <p:spPr>
          <a:xfrm>
            <a:off x="3926567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42681-B495-F14D-2855-4D8CA02A0857}"/>
              </a:ext>
            </a:extLst>
          </p:cNvPr>
          <p:cNvSpPr txBox="1"/>
          <p:nvPr/>
        </p:nvSpPr>
        <p:spPr>
          <a:xfrm>
            <a:off x="870491" y="24136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6B490-3F95-BD3A-B37E-53928F4A1547}"/>
              </a:ext>
            </a:extLst>
          </p:cNvPr>
          <p:cNvSpPr txBox="1"/>
          <p:nvPr/>
        </p:nvSpPr>
        <p:spPr>
          <a:xfrm>
            <a:off x="853673" y="326286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29495C-A40C-67A9-C8C9-A2E41C823163}"/>
              </a:ext>
            </a:extLst>
          </p:cNvPr>
          <p:cNvSpPr txBox="1"/>
          <p:nvPr/>
        </p:nvSpPr>
        <p:spPr>
          <a:xfrm>
            <a:off x="2669967" y="3262866"/>
            <a:ext cx="1256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3C54BC-8EC7-6E74-3354-AAFEC592D3A6}"/>
              </a:ext>
            </a:extLst>
          </p:cNvPr>
          <p:cNvSpPr txBox="1"/>
          <p:nvPr/>
        </p:nvSpPr>
        <p:spPr>
          <a:xfrm>
            <a:off x="3920992" y="326269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F3584C-CA32-34A9-D7A1-59B48DE27660}"/>
              </a:ext>
            </a:extLst>
          </p:cNvPr>
          <p:cNvSpPr txBox="1"/>
          <p:nvPr/>
        </p:nvSpPr>
        <p:spPr>
          <a:xfrm>
            <a:off x="856955" y="394601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14BC5-E69B-CFB8-AD53-801BD26A0905}"/>
              </a:ext>
            </a:extLst>
          </p:cNvPr>
          <p:cNvSpPr txBox="1"/>
          <p:nvPr/>
        </p:nvSpPr>
        <p:spPr>
          <a:xfrm>
            <a:off x="870491" y="4811710"/>
            <a:ext cx="22858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30F35-EB6C-9515-4941-FF0E801EEFAE}"/>
              </a:ext>
            </a:extLst>
          </p:cNvPr>
          <p:cNvSpPr txBox="1"/>
          <p:nvPr/>
        </p:nvSpPr>
        <p:spPr>
          <a:xfrm>
            <a:off x="3128922" y="4803451"/>
            <a:ext cx="61937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Father, 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8865F-D7FA-0896-94BB-223BC1B3577F}"/>
              </a:ext>
            </a:extLst>
          </p:cNvPr>
          <p:cNvSpPr txBox="1"/>
          <p:nvPr/>
        </p:nvSpPr>
        <p:spPr>
          <a:xfrm>
            <a:off x="9165789" y="48034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E0FB9-9F65-A298-FEAB-B6DADCA866F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C62F3-09CE-54BC-5E91-F8522D25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98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Connector: Elbow 19">
            <a:extLst>
              <a:ext uri="{FF2B5EF4-FFF2-40B4-BE49-F238E27FC236}">
                <a16:creationId xmlns:a16="http://schemas.microsoft.com/office/drawing/2014/main" id="{70E1AC3D-1C6A-A523-0872-264C0D802EE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rot="5400000" flipH="1" flipV="1">
            <a:off x="10698542" y="2907813"/>
            <a:ext cx="1200705" cy="5906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A cartoon of a child&#10;&#10;Description automatically generated">
            <a:extLst>
              <a:ext uri="{FF2B5EF4-FFF2-40B4-BE49-F238E27FC236}">
                <a16:creationId xmlns:a16="http://schemas.microsoft.com/office/drawing/2014/main" id="{82BAC731-0988-FB66-09F7-B6A83B18B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558" y="380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8A1DAC6-39D8-A9E7-FDCC-F545F7EF9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4231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Connector: Elbow 19">
            <a:extLst>
              <a:ext uri="{FF2B5EF4-FFF2-40B4-BE49-F238E27FC236}">
                <a16:creationId xmlns:a16="http://schemas.microsoft.com/office/drawing/2014/main" id="{FDD657F8-D4A8-F20D-3F90-E569AA235F07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10040826" y="2840769"/>
            <a:ext cx="1200705" cy="7247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1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4055D-6CA6-264C-7E2D-8BB1DEC71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5B44-A33F-E794-88A4-38A5A553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0CA09-B2EB-FD59-9CDB-4C3CE43C2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429375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Java does not support </a:t>
            </a:r>
            <a:r>
              <a:rPr lang="en-US" sz="3200" dirty="0">
                <a:latin typeface="Calibri (Body)"/>
              </a:rPr>
              <a:t>multiple inheritance in classes because it can lead to the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diamond problem</a:t>
            </a:r>
            <a:r>
              <a:rPr lang="en-US" sz="3200" dirty="0">
                <a:latin typeface="Calibri (Body)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4" name="Picture 3" descr="A collage of different dogs&#10;&#10;Description automatically generated">
            <a:extLst>
              <a:ext uri="{FF2B5EF4-FFF2-40B4-BE49-F238E27FC236}">
                <a16:creationId xmlns:a16="http://schemas.microsoft.com/office/drawing/2014/main" id="{7A086534-7070-D1ED-B71F-9E02C7B1D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9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ED086-35E9-BD27-2AAE-5375F982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4981-7A72-7B41-987B-BB00BE91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883-4F4B-2823-B2FE-AD5F81C63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707716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latin typeface="Calibri (Body)"/>
              </a:rPr>
              <a:t>The diamond problem is a situation where the compiler does not know exactly which class method to execute if that class method is defined in the parent class and its child classes.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D68E8C-55B0-B51D-37B6-61DF7402A9F2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18" name="Picture 17" descr="A collage of different dogs&#10;&#10;Description automatically generated">
            <a:extLst>
              <a:ext uri="{FF2B5EF4-FFF2-40B4-BE49-F238E27FC236}">
                <a16:creationId xmlns:a16="http://schemas.microsoft.com/office/drawing/2014/main" id="{BBF1F1D0-C6FE-B6E3-72F3-785184C10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0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58D19-74DD-4C02-BF7C-4CFAFEB6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06CD00-2A7E-2C11-4E0D-C80472FE2B2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BDEB6B-CEEF-AA9D-1F38-52E4DE343650}"/>
              </a:ext>
            </a:extLst>
          </p:cNvPr>
          <p:cNvCxnSpPr>
            <a:cxnSpLocks/>
            <a:stCxn id="18" idx="0"/>
            <a:endCxn id="47" idx="1"/>
          </p:cNvCxnSpPr>
          <p:nvPr/>
        </p:nvCxnSpPr>
        <p:spPr>
          <a:xfrm flipV="1">
            <a:off x="2023728" y="1841388"/>
            <a:ext cx="3140548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610C54-01D6-1140-91E9-355AB4ED9A9D}"/>
              </a:ext>
            </a:extLst>
          </p:cNvPr>
          <p:cNvCxnSpPr>
            <a:cxnSpLocks/>
            <a:stCxn id="19" idx="0"/>
            <a:endCxn id="47" idx="3"/>
          </p:cNvCxnSpPr>
          <p:nvPr/>
        </p:nvCxnSpPr>
        <p:spPr>
          <a:xfrm flipH="1" flipV="1">
            <a:off x="7027724" y="1841388"/>
            <a:ext cx="3049431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14E004-7105-80D9-7A46-323DCD5CE0EF}"/>
              </a:ext>
            </a:extLst>
          </p:cNvPr>
          <p:cNvCxnSpPr>
            <a:cxnSpLocks/>
            <a:stCxn id="17" idx="1"/>
            <a:endCxn id="18" idx="2"/>
          </p:cNvCxnSpPr>
          <p:nvPr/>
        </p:nvCxnSpPr>
        <p:spPr>
          <a:xfrm flipH="1" flipV="1">
            <a:off x="2023728" y="4182211"/>
            <a:ext cx="3140548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5A896B-3002-D534-7971-0A6077EF62BF}"/>
              </a:ext>
            </a:extLst>
          </p:cNvPr>
          <p:cNvCxnSpPr>
            <a:cxnSpLocks/>
            <a:stCxn id="17" idx="3"/>
            <a:endCxn id="19" idx="2"/>
          </p:cNvCxnSpPr>
          <p:nvPr/>
        </p:nvCxnSpPr>
        <p:spPr>
          <a:xfrm flipV="1">
            <a:off x="7027724" y="4182211"/>
            <a:ext cx="3049431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49F4F5AE-B31C-DEFA-45A8-B6B5C0CD2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76" y="3823034"/>
            <a:ext cx="1863448" cy="25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A6530900-4BD8-0190-E802-21244141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79" y="2382211"/>
            <a:ext cx="2608697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4F37F5D1-FD97-FCA0-C7D8-FE7E29842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154" y="2382211"/>
            <a:ext cx="2520001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 descr="A cartoon dog sitting&#10;&#10;Description automatically generated">
            <a:extLst>
              <a:ext uri="{FF2B5EF4-FFF2-40B4-BE49-F238E27FC236}">
                <a16:creationId xmlns:a16="http://schemas.microsoft.com/office/drawing/2014/main" id="{D62023C8-F6C8-3435-0A54-0A45E8097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276" y="941388"/>
            <a:ext cx="1863448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5446AF8-B272-31B7-ED0A-5F4868AC2D1F}"/>
              </a:ext>
            </a:extLst>
          </p:cNvPr>
          <p:cNvSpPr txBox="1"/>
          <p:nvPr/>
        </p:nvSpPr>
        <p:spPr>
          <a:xfrm>
            <a:off x="5164276" y="2728213"/>
            <a:ext cx="1869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Dog class</a:t>
            </a:r>
            <a:endParaRPr lang="en-PH" sz="3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574C54-C49F-DD00-ED19-1A8B69E8D9E2}"/>
              </a:ext>
            </a:extLst>
          </p:cNvPr>
          <p:cNvSpPr txBox="1"/>
          <p:nvPr/>
        </p:nvSpPr>
        <p:spPr>
          <a:xfrm>
            <a:off x="492480" y="4682001"/>
            <a:ext cx="31979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Pomeranian class</a:t>
            </a:r>
            <a:endParaRPr lang="en-PH" sz="3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272AA5-4062-1C21-D920-5A7ADD5D324F}"/>
              </a:ext>
            </a:extLst>
          </p:cNvPr>
          <p:cNvSpPr txBox="1"/>
          <p:nvPr/>
        </p:nvSpPr>
        <p:spPr>
          <a:xfrm>
            <a:off x="9047614" y="4592824"/>
            <a:ext cx="21945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Husky class</a:t>
            </a:r>
            <a:endParaRPr lang="en-PH" sz="3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2DB2E2F-73B2-3667-5527-EB2DE2897701}"/>
              </a:ext>
            </a:extLst>
          </p:cNvPr>
          <p:cNvSpPr txBox="1"/>
          <p:nvPr/>
        </p:nvSpPr>
        <p:spPr>
          <a:xfrm>
            <a:off x="4830648" y="6329036"/>
            <a:ext cx="25307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/>
              <a:t>Pomsky</a:t>
            </a:r>
            <a:r>
              <a:rPr lang="en-US" sz="3000" dirty="0"/>
              <a:t> class</a:t>
            </a:r>
            <a:endParaRPr lang="en-PH" sz="3000" dirty="0"/>
          </a:p>
        </p:txBody>
      </p:sp>
    </p:spTree>
    <p:extLst>
      <p:ext uri="{BB962C8B-B14F-4D97-AF65-F5344CB8AC3E}">
        <p14:creationId xmlns:p14="http://schemas.microsoft.com/office/powerpoint/2010/main" val="125808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7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7326F-3279-1565-81C1-FFDCC2E0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FA253C-034A-C393-49DA-B8E5660E21E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F98F9736-ADEB-9870-6774-E7F549D5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061273"/>
              </p:ext>
            </p:extLst>
          </p:nvPr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B66429DE-8281-C4DD-4DEB-B5173EA6A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950658"/>
              </p:ext>
            </p:extLst>
          </p:nvPr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466577CC-D5B4-5B99-D83F-54B0D89B4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471227"/>
              </p:ext>
            </p:extLst>
          </p:nvPr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E85C303-353F-A098-A8EB-5F4017346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2934"/>
              </p:ext>
            </p:extLst>
          </p:nvPr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6D82E9-C32F-358E-830F-709E35ED6040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48C3816-D80A-088B-0A36-FBB889544115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E0BAAC-06D8-7913-42CC-E2E332DF13E4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C093A0-737D-1E0B-F514-C5FED70F89FC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23FEFF27-963A-AF3E-0160-805D1CE03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7DF1219F-A8E7-58CA-A742-648ACF535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A9D29790-13D5-E56A-3F9E-93AB7054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665D97-D639-B5AF-6EFE-4E4E94574C9B}"/>
              </a:ext>
            </a:extLst>
          </p:cNvPr>
          <p:cNvSpPr txBox="1"/>
          <p:nvPr/>
        </p:nvSpPr>
        <p:spPr>
          <a:xfrm>
            <a:off x="273344" y="4766841"/>
            <a:ext cx="41438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The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is </a:t>
            </a:r>
            <a:r>
              <a:rPr lang="en-US" sz="2500" b="1" dirty="0">
                <a:solidFill>
                  <a:srgbClr val="FF0000"/>
                </a:solidFill>
              </a:rPr>
              <a:t>ambiguous</a:t>
            </a:r>
            <a:r>
              <a:rPr lang="en-US" sz="2500" dirty="0"/>
              <a:t> because java does not know which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to execute.</a:t>
            </a:r>
            <a:endParaRPr lang="en-PH" sz="2500" dirty="0"/>
          </a:p>
        </p:txBody>
      </p:sp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CDA650D9-9CAE-B28F-7ABE-B3C97EA79A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607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4596</TotalTime>
  <Words>1407</Words>
  <Application>Microsoft Office PowerPoint</Application>
  <PresentationFormat>Widescreen</PresentationFormat>
  <Paragraphs>388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Aptos</vt:lpstr>
      <vt:lpstr>Aptos (Body)</vt:lpstr>
      <vt:lpstr>Aptos Display</vt:lpstr>
      <vt:lpstr>Arial</vt:lpstr>
      <vt:lpstr>Calibri (Body)</vt:lpstr>
      <vt:lpstr>Consolas</vt:lpstr>
      <vt:lpstr>Verdana</vt:lpstr>
      <vt:lpstr>Wingdings</vt:lpstr>
      <vt:lpstr>Office Theme</vt:lpstr>
      <vt:lpstr>Multiple Inheritance</vt:lpstr>
      <vt:lpstr>Outline</vt:lpstr>
      <vt:lpstr>Multiple Inheritance</vt:lpstr>
      <vt:lpstr>Multiple Inheritance</vt:lpstr>
      <vt:lpstr>PowerPoint Presentation</vt:lpstr>
      <vt:lpstr>The Diamond Problem</vt:lpstr>
      <vt:lpstr>The Diamond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Interface</vt:lpstr>
      <vt:lpstr>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SLY Ponio</cp:lastModifiedBy>
  <cp:revision>920</cp:revision>
  <dcterms:created xsi:type="dcterms:W3CDTF">2024-08-08T01:29:50Z</dcterms:created>
  <dcterms:modified xsi:type="dcterms:W3CDTF">2025-04-07T04:20:07Z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